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8" r:id="rId7"/>
    <p:sldId id="263" r:id="rId8"/>
    <p:sldId id="267" r:id="rId9"/>
    <p:sldId id="264" r:id="rId10"/>
    <p:sldId id="265" r:id="rId11"/>
    <p:sldId id="262" r:id="rId12"/>
    <p:sldId id="261" r:id="rId13"/>
    <p:sldId id="266" r:id="rId14"/>
    <p:sldId id="269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9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00BF94-E7B1-4FFC-B95F-A05B15F7D596}" type="doc">
      <dgm:prSet loTypeId="urn:microsoft.com/office/officeart/2005/8/layout/radial5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37D089-D678-4F48-BD6B-C8A6A05397A0}">
      <dgm:prSet phldrT="[Текст]"/>
      <dgm:spPr/>
      <dgm:t>
        <a:bodyPr/>
        <a:lstStyle/>
        <a:p>
          <a:r>
            <a:rPr lang="ru-RU" dirty="0" smtClean="0"/>
            <a:t>Формы роботы с детьми по ПДД</a:t>
          </a:r>
          <a:endParaRPr lang="ru-RU" dirty="0"/>
        </a:p>
      </dgm:t>
    </dgm:pt>
    <dgm:pt modelId="{6077D06A-454E-4FE0-8412-C01EA5A5ED9A}" type="parTrans" cxnId="{22A70354-B5C6-4650-B296-1CE492EC0289}">
      <dgm:prSet/>
      <dgm:spPr/>
      <dgm:t>
        <a:bodyPr/>
        <a:lstStyle/>
        <a:p>
          <a:endParaRPr lang="ru-RU"/>
        </a:p>
      </dgm:t>
    </dgm:pt>
    <dgm:pt modelId="{397EE905-345B-401E-A6D3-BBDABEDB9EA0}" type="sibTrans" cxnId="{22A70354-B5C6-4650-B296-1CE492EC0289}">
      <dgm:prSet/>
      <dgm:spPr/>
      <dgm:t>
        <a:bodyPr/>
        <a:lstStyle/>
        <a:p>
          <a:endParaRPr lang="ru-RU"/>
        </a:p>
      </dgm:t>
    </dgm:pt>
    <dgm:pt modelId="{D8F07E4F-AB87-4973-A79D-B9AAC7392C90}">
      <dgm:prSet phldrT="[Текст]"/>
      <dgm:spPr/>
      <dgm:t>
        <a:bodyPr/>
        <a:lstStyle/>
        <a:p>
          <a:r>
            <a:rPr lang="ru-RU" dirty="0" smtClean="0"/>
            <a:t>Досуги, праздники , развлечения</a:t>
          </a:r>
          <a:endParaRPr lang="ru-RU" dirty="0"/>
        </a:p>
      </dgm:t>
    </dgm:pt>
    <dgm:pt modelId="{F7CB9746-FA5A-40B2-82DC-34EFDE22F789}" type="parTrans" cxnId="{D59857EE-212B-4849-BB7C-40F89CC8F979}">
      <dgm:prSet/>
      <dgm:spPr/>
      <dgm:t>
        <a:bodyPr/>
        <a:lstStyle/>
        <a:p>
          <a:endParaRPr lang="ru-RU"/>
        </a:p>
      </dgm:t>
    </dgm:pt>
    <dgm:pt modelId="{10B8DBF1-1714-46F6-8014-D64D391C7828}" type="sibTrans" cxnId="{D59857EE-212B-4849-BB7C-40F89CC8F979}">
      <dgm:prSet/>
      <dgm:spPr/>
      <dgm:t>
        <a:bodyPr/>
        <a:lstStyle/>
        <a:p>
          <a:endParaRPr lang="ru-RU"/>
        </a:p>
      </dgm:t>
    </dgm:pt>
    <dgm:pt modelId="{1557A706-97B9-42C3-B0DC-B19521BF71E8}">
      <dgm:prSet phldrT="[Текст]"/>
      <dgm:spPr/>
      <dgm:t>
        <a:bodyPr/>
        <a:lstStyle/>
        <a:p>
          <a:r>
            <a:rPr lang="ru-RU" dirty="0" smtClean="0"/>
            <a:t>Рассматривание дидактических картинок и иллюстраций</a:t>
          </a:r>
          <a:endParaRPr lang="ru-RU" dirty="0"/>
        </a:p>
      </dgm:t>
    </dgm:pt>
    <dgm:pt modelId="{D61EEAEE-840E-44C3-866D-12609CD71C0B}" type="parTrans" cxnId="{F95EC2CE-79BE-4EAA-AC42-C2376ADF8EA4}">
      <dgm:prSet/>
      <dgm:spPr/>
      <dgm:t>
        <a:bodyPr/>
        <a:lstStyle/>
        <a:p>
          <a:endParaRPr lang="ru-RU"/>
        </a:p>
      </dgm:t>
    </dgm:pt>
    <dgm:pt modelId="{54D99D5A-BED6-4EB8-832F-5437C3843CF1}" type="sibTrans" cxnId="{F95EC2CE-79BE-4EAA-AC42-C2376ADF8EA4}">
      <dgm:prSet/>
      <dgm:spPr/>
      <dgm:t>
        <a:bodyPr/>
        <a:lstStyle/>
        <a:p>
          <a:endParaRPr lang="ru-RU"/>
        </a:p>
      </dgm:t>
    </dgm:pt>
    <dgm:pt modelId="{4109226B-8131-4289-85E3-74996DC044C2}">
      <dgm:prSet phldrT="[Текст]"/>
      <dgm:spPr/>
      <dgm:t>
        <a:bodyPr/>
        <a:lstStyle/>
        <a:p>
          <a:r>
            <a:rPr lang="ru-RU" dirty="0" smtClean="0"/>
            <a:t>Беседы и разговоры по ПДД</a:t>
          </a:r>
          <a:endParaRPr lang="ru-RU" dirty="0"/>
        </a:p>
      </dgm:t>
    </dgm:pt>
    <dgm:pt modelId="{BDA4AE61-8C00-4913-91C2-7018C4F37BDF}" type="parTrans" cxnId="{C8DE2EBA-63FE-4EAB-B489-20E464745295}">
      <dgm:prSet/>
      <dgm:spPr/>
      <dgm:t>
        <a:bodyPr/>
        <a:lstStyle/>
        <a:p>
          <a:endParaRPr lang="ru-RU"/>
        </a:p>
      </dgm:t>
    </dgm:pt>
    <dgm:pt modelId="{1F940306-1CF1-4853-BF91-EA4C75CCA8D6}" type="sibTrans" cxnId="{C8DE2EBA-63FE-4EAB-B489-20E464745295}">
      <dgm:prSet/>
      <dgm:spPr/>
      <dgm:t>
        <a:bodyPr/>
        <a:lstStyle/>
        <a:p>
          <a:endParaRPr lang="ru-RU"/>
        </a:p>
      </dgm:t>
    </dgm:pt>
    <dgm:pt modelId="{38B3284C-ECDD-430F-9E62-05A8209F2192}">
      <dgm:prSet phldrT="[Текст]"/>
      <dgm:spPr/>
      <dgm:t>
        <a:bodyPr/>
        <a:lstStyle/>
        <a:p>
          <a:r>
            <a:rPr lang="ru-RU" dirty="0" smtClean="0"/>
            <a:t>Наблюдения за транспортом и пешеходами</a:t>
          </a:r>
          <a:endParaRPr lang="ru-RU" dirty="0"/>
        </a:p>
      </dgm:t>
    </dgm:pt>
    <dgm:pt modelId="{191563E3-9459-4757-9139-6B6F88344180}" type="parTrans" cxnId="{20EEBC70-EC76-4870-8264-90444F9B2784}">
      <dgm:prSet/>
      <dgm:spPr/>
      <dgm:t>
        <a:bodyPr/>
        <a:lstStyle/>
        <a:p>
          <a:endParaRPr lang="ru-RU"/>
        </a:p>
      </dgm:t>
    </dgm:pt>
    <dgm:pt modelId="{46A2E0FF-F97C-4A3B-9D05-40E1F3E12AC0}" type="sibTrans" cxnId="{20EEBC70-EC76-4870-8264-90444F9B2784}">
      <dgm:prSet/>
      <dgm:spPr/>
      <dgm:t>
        <a:bodyPr/>
        <a:lstStyle/>
        <a:p>
          <a:endParaRPr lang="ru-RU"/>
        </a:p>
      </dgm:t>
    </dgm:pt>
    <dgm:pt modelId="{30F8C831-FEE6-4DAC-85EA-5347B4BACC61}">
      <dgm:prSet/>
      <dgm:spPr/>
      <dgm:t>
        <a:bodyPr/>
        <a:lstStyle/>
        <a:p>
          <a:r>
            <a:rPr lang="ru-RU" dirty="0" smtClean="0"/>
            <a:t>Целевые прогулки к светофору, перекрестку и остановке</a:t>
          </a:r>
          <a:endParaRPr lang="ru-RU" dirty="0"/>
        </a:p>
      </dgm:t>
    </dgm:pt>
    <dgm:pt modelId="{D2D42777-6C61-4F98-80E9-A4626D83B546}" type="parTrans" cxnId="{9D15BB50-75A5-4B3C-9C04-83531A6F8715}">
      <dgm:prSet/>
      <dgm:spPr/>
      <dgm:t>
        <a:bodyPr/>
        <a:lstStyle/>
        <a:p>
          <a:endParaRPr lang="ru-RU"/>
        </a:p>
      </dgm:t>
    </dgm:pt>
    <dgm:pt modelId="{F72B850E-3106-4E81-8550-E32D88EEAF57}" type="sibTrans" cxnId="{9D15BB50-75A5-4B3C-9C04-83531A6F8715}">
      <dgm:prSet/>
      <dgm:spPr/>
      <dgm:t>
        <a:bodyPr/>
        <a:lstStyle/>
        <a:p>
          <a:endParaRPr lang="ru-RU"/>
        </a:p>
      </dgm:t>
    </dgm:pt>
    <dgm:pt modelId="{3F30AA78-E92E-4EC6-9C8B-2684BD983AC6}">
      <dgm:prSet/>
      <dgm:spPr/>
      <dgm:t>
        <a:bodyPr/>
        <a:lstStyle/>
        <a:p>
          <a:r>
            <a:rPr lang="ru-RU" dirty="0" smtClean="0"/>
            <a:t>Рассказы воспитателя, чтение </a:t>
          </a:r>
          <a:r>
            <a:rPr lang="ru-RU" dirty="0" err="1" smtClean="0"/>
            <a:t>худ.литературы</a:t>
          </a:r>
          <a:endParaRPr lang="ru-RU" dirty="0"/>
        </a:p>
      </dgm:t>
    </dgm:pt>
    <dgm:pt modelId="{AD3851BA-A937-4FFB-9414-48F710A43AF8}" type="parTrans" cxnId="{BFB4673E-E364-4CAB-93AB-375AEAED8E52}">
      <dgm:prSet/>
      <dgm:spPr/>
      <dgm:t>
        <a:bodyPr/>
        <a:lstStyle/>
        <a:p>
          <a:endParaRPr lang="ru-RU"/>
        </a:p>
      </dgm:t>
    </dgm:pt>
    <dgm:pt modelId="{A59D25C3-C017-44D4-8A74-052BFB00D85A}" type="sibTrans" cxnId="{BFB4673E-E364-4CAB-93AB-375AEAED8E52}">
      <dgm:prSet/>
      <dgm:spPr/>
      <dgm:t>
        <a:bodyPr/>
        <a:lstStyle/>
        <a:p>
          <a:endParaRPr lang="ru-RU"/>
        </a:p>
      </dgm:t>
    </dgm:pt>
    <dgm:pt modelId="{BB43B55D-67DB-4872-B7F8-826515A55047}">
      <dgm:prSet/>
      <dgm:spPr/>
      <dgm:t>
        <a:bodyPr/>
        <a:lstStyle/>
        <a:p>
          <a:r>
            <a:rPr lang="ru-RU" dirty="0" smtClean="0"/>
            <a:t>Различные виды игр</a:t>
          </a:r>
          <a:endParaRPr lang="ru-RU" dirty="0"/>
        </a:p>
      </dgm:t>
    </dgm:pt>
    <dgm:pt modelId="{8B95C6FF-6094-4E10-92E8-CC47549A0E3C}" type="parTrans" cxnId="{B1CFD963-5ADB-48E1-8D8B-9CB79DB2E9C5}">
      <dgm:prSet/>
      <dgm:spPr/>
      <dgm:t>
        <a:bodyPr/>
        <a:lstStyle/>
        <a:p>
          <a:endParaRPr lang="ru-RU"/>
        </a:p>
      </dgm:t>
    </dgm:pt>
    <dgm:pt modelId="{974A81C5-6184-45A7-9E3E-3FB8995A3577}" type="sibTrans" cxnId="{B1CFD963-5ADB-48E1-8D8B-9CB79DB2E9C5}">
      <dgm:prSet/>
      <dgm:spPr/>
      <dgm:t>
        <a:bodyPr/>
        <a:lstStyle/>
        <a:p>
          <a:endParaRPr lang="ru-RU"/>
        </a:p>
      </dgm:t>
    </dgm:pt>
    <dgm:pt modelId="{76531DCB-F1C0-4699-822E-CE04DA9053A8}">
      <dgm:prSet/>
      <dgm:spPr/>
      <dgm:t>
        <a:bodyPr/>
        <a:lstStyle/>
        <a:p>
          <a:r>
            <a:rPr lang="ru-RU" dirty="0" smtClean="0"/>
            <a:t>Различные виды ИЗО деятельности</a:t>
          </a:r>
          <a:endParaRPr lang="ru-RU" dirty="0"/>
        </a:p>
      </dgm:t>
    </dgm:pt>
    <dgm:pt modelId="{46B6310B-6FBF-4548-B090-678849A12C6D}" type="parTrans" cxnId="{69DF4E13-FFFE-4A02-9A32-5A7D23E8C5EF}">
      <dgm:prSet/>
      <dgm:spPr/>
      <dgm:t>
        <a:bodyPr/>
        <a:lstStyle/>
        <a:p>
          <a:endParaRPr lang="ru-RU"/>
        </a:p>
      </dgm:t>
    </dgm:pt>
    <dgm:pt modelId="{95B6F458-76AD-4F4B-B6E7-144F5427A98D}" type="sibTrans" cxnId="{69DF4E13-FFFE-4A02-9A32-5A7D23E8C5EF}">
      <dgm:prSet/>
      <dgm:spPr/>
      <dgm:t>
        <a:bodyPr/>
        <a:lstStyle/>
        <a:p>
          <a:endParaRPr lang="ru-RU"/>
        </a:p>
      </dgm:t>
    </dgm:pt>
    <dgm:pt modelId="{5BF36809-CE6E-4B89-B17A-F52BDCF03C29}" type="pres">
      <dgm:prSet presAssocID="{8C00BF94-E7B1-4FFC-B95F-A05B15F7D59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4FA2F5-0CA7-40B0-B659-5C059A6BC1C6}" type="pres">
      <dgm:prSet presAssocID="{B237D089-D678-4F48-BD6B-C8A6A05397A0}" presName="centerShape" presStyleLbl="node0" presStyleIdx="0" presStyleCnt="1"/>
      <dgm:spPr/>
      <dgm:t>
        <a:bodyPr/>
        <a:lstStyle/>
        <a:p>
          <a:endParaRPr lang="ru-RU"/>
        </a:p>
      </dgm:t>
    </dgm:pt>
    <dgm:pt modelId="{05C8D039-B408-424A-BD73-1909ADD3E226}" type="pres">
      <dgm:prSet presAssocID="{D2D42777-6C61-4F98-80E9-A4626D83B546}" presName="parTrans" presStyleLbl="sibTrans2D1" presStyleIdx="0" presStyleCnt="8"/>
      <dgm:spPr/>
      <dgm:t>
        <a:bodyPr/>
        <a:lstStyle/>
        <a:p>
          <a:endParaRPr lang="ru-RU"/>
        </a:p>
      </dgm:t>
    </dgm:pt>
    <dgm:pt modelId="{845B7243-10E2-4D32-8602-F649DFE3627E}" type="pres">
      <dgm:prSet presAssocID="{D2D42777-6C61-4F98-80E9-A4626D83B546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2731B8ED-7F52-4703-812C-FF4B82A7E7A9}" type="pres">
      <dgm:prSet presAssocID="{30F8C831-FEE6-4DAC-85EA-5347B4BACC61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16297-4405-49CA-B074-9BE962C4ACA9}" type="pres">
      <dgm:prSet presAssocID="{46B6310B-6FBF-4548-B090-678849A12C6D}" presName="parTrans" presStyleLbl="sibTrans2D1" presStyleIdx="1" presStyleCnt="8"/>
      <dgm:spPr/>
      <dgm:t>
        <a:bodyPr/>
        <a:lstStyle/>
        <a:p>
          <a:endParaRPr lang="ru-RU"/>
        </a:p>
      </dgm:t>
    </dgm:pt>
    <dgm:pt modelId="{24652B2D-60D7-4B63-8AEB-BCB4FD1BA9FC}" type="pres">
      <dgm:prSet presAssocID="{46B6310B-6FBF-4548-B090-678849A12C6D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F025E747-862C-416F-97F8-6D6116AF4261}" type="pres">
      <dgm:prSet presAssocID="{76531DCB-F1C0-4699-822E-CE04DA9053A8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D894E-D6E7-4C15-AD54-5DBD16D8528A}" type="pres">
      <dgm:prSet presAssocID="{8B95C6FF-6094-4E10-92E8-CC47549A0E3C}" presName="parTrans" presStyleLbl="sibTrans2D1" presStyleIdx="2" presStyleCnt="8"/>
      <dgm:spPr/>
      <dgm:t>
        <a:bodyPr/>
        <a:lstStyle/>
        <a:p>
          <a:endParaRPr lang="ru-RU"/>
        </a:p>
      </dgm:t>
    </dgm:pt>
    <dgm:pt modelId="{0509DAD7-95F6-427E-9B86-45B9FAED6662}" type="pres">
      <dgm:prSet presAssocID="{8B95C6FF-6094-4E10-92E8-CC47549A0E3C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99EBD651-1F96-475D-91BD-65F3660CEC65}" type="pres">
      <dgm:prSet presAssocID="{BB43B55D-67DB-4872-B7F8-826515A55047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260ED-62AA-41DD-B56A-17454E229EF1}" type="pres">
      <dgm:prSet presAssocID="{F7CB9746-FA5A-40B2-82DC-34EFDE22F789}" presName="parTrans" presStyleLbl="sibTrans2D1" presStyleIdx="3" presStyleCnt="8"/>
      <dgm:spPr/>
      <dgm:t>
        <a:bodyPr/>
        <a:lstStyle/>
        <a:p>
          <a:endParaRPr lang="ru-RU"/>
        </a:p>
      </dgm:t>
    </dgm:pt>
    <dgm:pt modelId="{BDDA33B0-091A-4CE1-B277-DC193324F181}" type="pres">
      <dgm:prSet presAssocID="{F7CB9746-FA5A-40B2-82DC-34EFDE22F789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4A95093A-FCED-485A-999B-60DE5E15DBA1}" type="pres">
      <dgm:prSet presAssocID="{D8F07E4F-AB87-4973-A79D-B9AAC7392C90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C5DE9F-5AC5-459A-8B01-2F4FDF663E32}" type="pres">
      <dgm:prSet presAssocID="{AD3851BA-A937-4FFB-9414-48F710A43AF8}" presName="parTrans" presStyleLbl="sibTrans2D1" presStyleIdx="4" presStyleCnt="8"/>
      <dgm:spPr/>
      <dgm:t>
        <a:bodyPr/>
        <a:lstStyle/>
        <a:p>
          <a:endParaRPr lang="ru-RU"/>
        </a:p>
      </dgm:t>
    </dgm:pt>
    <dgm:pt modelId="{F2E9F006-42FC-43E5-8E2A-1D2AEFC56D70}" type="pres">
      <dgm:prSet presAssocID="{AD3851BA-A937-4FFB-9414-48F710A43AF8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544DE39C-86E0-4BF7-8625-42C1771CABAA}" type="pres">
      <dgm:prSet presAssocID="{3F30AA78-E92E-4EC6-9C8B-2684BD983AC6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1F89A-0EAA-4068-AD30-045EE934E468}" type="pres">
      <dgm:prSet presAssocID="{D61EEAEE-840E-44C3-866D-12609CD71C0B}" presName="parTrans" presStyleLbl="sibTrans2D1" presStyleIdx="5" presStyleCnt="8"/>
      <dgm:spPr/>
      <dgm:t>
        <a:bodyPr/>
        <a:lstStyle/>
        <a:p>
          <a:endParaRPr lang="ru-RU"/>
        </a:p>
      </dgm:t>
    </dgm:pt>
    <dgm:pt modelId="{48BC5E34-0C63-44AF-BD72-B1AEDFB0E178}" type="pres">
      <dgm:prSet presAssocID="{D61EEAEE-840E-44C3-866D-12609CD71C0B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E825E076-5ADD-4FC6-960E-43C31F9CFDC3}" type="pres">
      <dgm:prSet presAssocID="{1557A706-97B9-42C3-B0DC-B19521BF71E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B3B966-8C22-4976-97AF-5743810728E6}" type="pres">
      <dgm:prSet presAssocID="{BDA4AE61-8C00-4913-91C2-7018C4F37BDF}" presName="parTrans" presStyleLbl="sibTrans2D1" presStyleIdx="6" presStyleCnt="8"/>
      <dgm:spPr/>
      <dgm:t>
        <a:bodyPr/>
        <a:lstStyle/>
        <a:p>
          <a:endParaRPr lang="ru-RU"/>
        </a:p>
      </dgm:t>
    </dgm:pt>
    <dgm:pt modelId="{911FCB4A-443E-40CD-A2EB-9F283F8128DB}" type="pres">
      <dgm:prSet presAssocID="{BDA4AE61-8C00-4913-91C2-7018C4F37BDF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0872736B-F163-4B46-ACBF-B13CB0B8703B}" type="pres">
      <dgm:prSet presAssocID="{4109226B-8131-4289-85E3-74996DC044C2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FC57C-61B5-41D6-95C4-809DB4BABC08}" type="pres">
      <dgm:prSet presAssocID="{191563E3-9459-4757-9139-6B6F88344180}" presName="parTrans" presStyleLbl="sibTrans2D1" presStyleIdx="7" presStyleCnt="8"/>
      <dgm:spPr/>
      <dgm:t>
        <a:bodyPr/>
        <a:lstStyle/>
        <a:p>
          <a:endParaRPr lang="ru-RU"/>
        </a:p>
      </dgm:t>
    </dgm:pt>
    <dgm:pt modelId="{A9174279-AEA7-4346-9DCC-C3374956FAB3}" type="pres">
      <dgm:prSet presAssocID="{191563E3-9459-4757-9139-6B6F88344180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C79DE6AE-50BF-4F28-8BB8-2F51FFBDC42B}" type="pres">
      <dgm:prSet presAssocID="{38B3284C-ECDD-430F-9E62-05A8209F2192}" presName="node" presStyleLbl="node1" presStyleIdx="7" presStyleCnt="8" custRadScaleRad="101317" custRadScaleInc="3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D7A60F-6C10-4890-ABE7-4C4B6A065132}" type="presOf" srcId="{8B95C6FF-6094-4E10-92E8-CC47549A0E3C}" destId="{D5ED894E-D6E7-4C15-AD54-5DBD16D8528A}" srcOrd="0" destOrd="0" presId="urn:microsoft.com/office/officeart/2005/8/layout/radial5"/>
    <dgm:cxn modelId="{9E8EE1C2-C952-49DD-8A46-64674CB2BBD2}" type="presOf" srcId="{AD3851BA-A937-4FFB-9414-48F710A43AF8}" destId="{CBC5DE9F-5AC5-459A-8B01-2F4FDF663E32}" srcOrd="0" destOrd="0" presId="urn:microsoft.com/office/officeart/2005/8/layout/radial5"/>
    <dgm:cxn modelId="{436E0387-3E8B-4D61-92D8-BD7052C88BE5}" type="presOf" srcId="{76531DCB-F1C0-4699-822E-CE04DA9053A8}" destId="{F025E747-862C-416F-97F8-6D6116AF4261}" srcOrd="0" destOrd="0" presId="urn:microsoft.com/office/officeart/2005/8/layout/radial5"/>
    <dgm:cxn modelId="{B4B1B80B-3AB1-4743-8974-9EAF43F20E33}" type="presOf" srcId="{1557A706-97B9-42C3-B0DC-B19521BF71E8}" destId="{E825E076-5ADD-4FC6-960E-43C31F9CFDC3}" srcOrd="0" destOrd="0" presId="urn:microsoft.com/office/officeart/2005/8/layout/radial5"/>
    <dgm:cxn modelId="{329036F9-4090-4B37-A391-3564D4B02F4F}" type="presOf" srcId="{D61EEAEE-840E-44C3-866D-12609CD71C0B}" destId="{48BC5E34-0C63-44AF-BD72-B1AEDFB0E178}" srcOrd="1" destOrd="0" presId="urn:microsoft.com/office/officeart/2005/8/layout/radial5"/>
    <dgm:cxn modelId="{B1CFD963-5ADB-48E1-8D8B-9CB79DB2E9C5}" srcId="{B237D089-D678-4F48-BD6B-C8A6A05397A0}" destId="{BB43B55D-67DB-4872-B7F8-826515A55047}" srcOrd="2" destOrd="0" parTransId="{8B95C6FF-6094-4E10-92E8-CC47549A0E3C}" sibTransId="{974A81C5-6184-45A7-9E3E-3FB8995A3577}"/>
    <dgm:cxn modelId="{A7EAF7A3-86B3-4CCA-8098-9DB9030B9D14}" type="presOf" srcId="{30F8C831-FEE6-4DAC-85EA-5347B4BACC61}" destId="{2731B8ED-7F52-4703-812C-FF4B82A7E7A9}" srcOrd="0" destOrd="0" presId="urn:microsoft.com/office/officeart/2005/8/layout/radial5"/>
    <dgm:cxn modelId="{BE46C2B5-0F36-48F0-887B-951F50D06314}" type="presOf" srcId="{46B6310B-6FBF-4548-B090-678849A12C6D}" destId="{24652B2D-60D7-4B63-8AEB-BCB4FD1BA9FC}" srcOrd="1" destOrd="0" presId="urn:microsoft.com/office/officeart/2005/8/layout/radial5"/>
    <dgm:cxn modelId="{683A088C-F035-46E8-91E2-A260AAE2CCEC}" type="presOf" srcId="{D2D42777-6C61-4F98-80E9-A4626D83B546}" destId="{05C8D039-B408-424A-BD73-1909ADD3E226}" srcOrd="0" destOrd="0" presId="urn:microsoft.com/office/officeart/2005/8/layout/radial5"/>
    <dgm:cxn modelId="{C8DE2EBA-63FE-4EAB-B489-20E464745295}" srcId="{B237D089-D678-4F48-BD6B-C8A6A05397A0}" destId="{4109226B-8131-4289-85E3-74996DC044C2}" srcOrd="6" destOrd="0" parTransId="{BDA4AE61-8C00-4913-91C2-7018C4F37BDF}" sibTransId="{1F940306-1CF1-4853-BF91-EA4C75CCA8D6}"/>
    <dgm:cxn modelId="{E022435A-43E0-4059-8F22-DF0D3EF95EFB}" type="presOf" srcId="{F7CB9746-FA5A-40B2-82DC-34EFDE22F789}" destId="{BDDA33B0-091A-4CE1-B277-DC193324F181}" srcOrd="1" destOrd="0" presId="urn:microsoft.com/office/officeart/2005/8/layout/radial5"/>
    <dgm:cxn modelId="{E050E59E-1E79-45AB-BCBC-0051A7DCE9B6}" type="presOf" srcId="{AD3851BA-A937-4FFB-9414-48F710A43AF8}" destId="{F2E9F006-42FC-43E5-8E2A-1D2AEFC56D70}" srcOrd="1" destOrd="0" presId="urn:microsoft.com/office/officeart/2005/8/layout/radial5"/>
    <dgm:cxn modelId="{46C9B9FF-C20F-41B0-BC2A-21D98FC219F1}" type="presOf" srcId="{B237D089-D678-4F48-BD6B-C8A6A05397A0}" destId="{8D4FA2F5-0CA7-40B0-B659-5C059A6BC1C6}" srcOrd="0" destOrd="0" presId="urn:microsoft.com/office/officeart/2005/8/layout/radial5"/>
    <dgm:cxn modelId="{9B28B5F0-D580-4FD7-91DC-20D6528C5DAC}" type="presOf" srcId="{BDA4AE61-8C00-4913-91C2-7018C4F37BDF}" destId="{DAB3B966-8C22-4976-97AF-5743810728E6}" srcOrd="0" destOrd="0" presId="urn:microsoft.com/office/officeart/2005/8/layout/radial5"/>
    <dgm:cxn modelId="{338507CD-AC6D-4295-95AA-E8EC3210D436}" type="presOf" srcId="{BB43B55D-67DB-4872-B7F8-826515A55047}" destId="{99EBD651-1F96-475D-91BD-65F3660CEC65}" srcOrd="0" destOrd="0" presId="urn:microsoft.com/office/officeart/2005/8/layout/radial5"/>
    <dgm:cxn modelId="{D59857EE-212B-4849-BB7C-40F89CC8F979}" srcId="{B237D089-D678-4F48-BD6B-C8A6A05397A0}" destId="{D8F07E4F-AB87-4973-A79D-B9AAC7392C90}" srcOrd="3" destOrd="0" parTransId="{F7CB9746-FA5A-40B2-82DC-34EFDE22F789}" sibTransId="{10B8DBF1-1714-46F6-8014-D64D391C7828}"/>
    <dgm:cxn modelId="{9097D949-8314-41E7-80FE-39CFE51C14D5}" type="presOf" srcId="{3F30AA78-E92E-4EC6-9C8B-2684BD983AC6}" destId="{544DE39C-86E0-4BF7-8625-42C1771CABAA}" srcOrd="0" destOrd="0" presId="urn:microsoft.com/office/officeart/2005/8/layout/radial5"/>
    <dgm:cxn modelId="{25DAB0AE-2E79-42C8-A6C1-51DBA198985C}" type="presOf" srcId="{4109226B-8131-4289-85E3-74996DC044C2}" destId="{0872736B-F163-4B46-ACBF-B13CB0B8703B}" srcOrd="0" destOrd="0" presId="urn:microsoft.com/office/officeart/2005/8/layout/radial5"/>
    <dgm:cxn modelId="{7DFA185A-0F75-4496-9509-16BF000736A5}" type="presOf" srcId="{D8F07E4F-AB87-4973-A79D-B9AAC7392C90}" destId="{4A95093A-FCED-485A-999B-60DE5E15DBA1}" srcOrd="0" destOrd="0" presId="urn:microsoft.com/office/officeart/2005/8/layout/radial5"/>
    <dgm:cxn modelId="{0F0B4DE1-9A40-4FAF-BAB0-5A9A52DB0C0E}" type="presOf" srcId="{38B3284C-ECDD-430F-9E62-05A8209F2192}" destId="{C79DE6AE-50BF-4F28-8BB8-2F51FFBDC42B}" srcOrd="0" destOrd="0" presId="urn:microsoft.com/office/officeart/2005/8/layout/radial5"/>
    <dgm:cxn modelId="{94BF14F4-5F04-4CCA-93D3-90F537A1C1FD}" type="presOf" srcId="{D61EEAEE-840E-44C3-866D-12609CD71C0B}" destId="{4041F89A-0EAA-4068-AD30-045EE934E468}" srcOrd="0" destOrd="0" presId="urn:microsoft.com/office/officeart/2005/8/layout/radial5"/>
    <dgm:cxn modelId="{9D15BB50-75A5-4B3C-9C04-83531A6F8715}" srcId="{B237D089-D678-4F48-BD6B-C8A6A05397A0}" destId="{30F8C831-FEE6-4DAC-85EA-5347B4BACC61}" srcOrd="0" destOrd="0" parTransId="{D2D42777-6C61-4F98-80E9-A4626D83B546}" sibTransId="{F72B850E-3106-4E81-8550-E32D88EEAF57}"/>
    <dgm:cxn modelId="{7F384767-D6A0-4AAF-B6D6-DA253973C059}" type="presOf" srcId="{D2D42777-6C61-4F98-80E9-A4626D83B546}" destId="{845B7243-10E2-4D32-8602-F649DFE3627E}" srcOrd="1" destOrd="0" presId="urn:microsoft.com/office/officeart/2005/8/layout/radial5"/>
    <dgm:cxn modelId="{20EEBC70-EC76-4870-8264-90444F9B2784}" srcId="{B237D089-D678-4F48-BD6B-C8A6A05397A0}" destId="{38B3284C-ECDD-430F-9E62-05A8209F2192}" srcOrd="7" destOrd="0" parTransId="{191563E3-9459-4757-9139-6B6F88344180}" sibTransId="{46A2E0FF-F97C-4A3B-9D05-40E1F3E12AC0}"/>
    <dgm:cxn modelId="{C755AFF9-8BE9-4503-B26F-E6E7E5C6A72C}" type="presOf" srcId="{46B6310B-6FBF-4548-B090-678849A12C6D}" destId="{0E316297-4405-49CA-B074-9BE962C4ACA9}" srcOrd="0" destOrd="0" presId="urn:microsoft.com/office/officeart/2005/8/layout/radial5"/>
    <dgm:cxn modelId="{3D5430E5-A168-45CB-A082-08575F30B220}" type="presOf" srcId="{BDA4AE61-8C00-4913-91C2-7018C4F37BDF}" destId="{911FCB4A-443E-40CD-A2EB-9F283F8128DB}" srcOrd="1" destOrd="0" presId="urn:microsoft.com/office/officeart/2005/8/layout/radial5"/>
    <dgm:cxn modelId="{69DF4E13-FFFE-4A02-9A32-5A7D23E8C5EF}" srcId="{B237D089-D678-4F48-BD6B-C8A6A05397A0}" destId="{76531DCB-F1C0-4699-822E-CE04DA9053A8}" srcOrd="1" destOrd="0" parTransId="{46B6310B-6FBF-4548-B090-678849A12C6D}" sibTransId="{95B6F458-76AD-4F4B-B6E7-144F5427A98D}"/>
    <dgm:cxn modelId="{F95EC2CE-79BE-4EAA-AC42-C2376ADF8EA4}" srcId="{B237D089-D678-4F48-BD6B-C8A6A05397A0}" destId="{1557A706-97B9-42C3-B0DC-B19521BF71E8}" srcOrd="5" destOrd="0" parTransId="{D61EEAEE-840E-44C3-866D-12609CD71C0B}" sibTransId="{54D99D5A-BED6-4EB8-832F-5437C3843CF1}"/>
    <dgm:cxn modelId="{22A70354-B5C6-4650-B296-1CE492EC0289}" srcId="{8C00BF94-E7B1-4FFC-B95F-A05B15F7D596}" destId="{B237D089-D678-4F48-BD6B-C8A6A05397A0}" srcOrd="0" destOrd="0" parTransId="{6077D06A-454E-4FE0-8412-C01EA5A5ED9A}" sibTransId="{397EE905-345B-401E-A6D3-BBDABEDB9EA0}"/>
    <dgm:cxn modelId="{90CC04E1-C6E5-4DDE-8F48-0E5E2B2AA7B7}" type="presOf" srcId="{191563E3-9459-4757-9139-6B6F88344180}" destId="{A9174279-AEA7-4346-9DCC-C3374956FAB3}" srcOrd="1" destOrd="0" presId="urn:microsoft.com/office/officeart/2005/8/layout/radial5"/>
    <dgm:cxn modelId="{82ABBD8D-0313-492C-BD2E-5C3963640F51}" type="presOf" srcId="{8B95C6FF-6094-4E10-92E8-CC47549A0E3C}" destId="{0509DAD7-95F6-427E-9B86-45B9FAED6662}" srcOrd="1" destOrd="0" presId="urn:microsoft.com/office/officeart/2005/8/layout/radial5"/>
    <dgm:cxn modelId="{BFB4673E-E364-4CAB-93AB-375AEAED8E52}" srcId="{B237D089-D678-4F48-BD6B-C8A6A05397A0}" destId="{3F30AA78-E92E-4EC6-9C8B-2684BD983AC6}" srcOrd="4" destOrd="0" parTransId="{AD3851BA-A937-4FFB-9414-48F710A43AF8}" sibTransId="{A59D25C3-C017-44D4-8A74-052BFB00D85A}"/>
    <dgm:cxn modelId="{7BB3C7ED-7C22-47A5-98D5-EC803D738302}" type="presOf" srcId="{F7CB9746-FA5A-40B2-82DC-34EFDE22F789}" destId="{52C260ED-62AA-41DD-B56A-17454E229EF1}" srcOrd="0" destOrd="0" presId="urn:microsoft.com/office/officeart/2005/8/layout/radial5"/>
    <dgm:cxn modelId="{16C4177C-0660-45B1-89D6-4B0D32566AEF}" type="presOf" srcId="{191563E3-9459-4757-9139-6B6F88344180}" destId="{64BFC57C-61B5-41D6-95C4-809DB4BABC08}" srcOrd="0" destOrd="0" presId="urn:microsoft.com/office/officeart/2005/8/layout/radial5"/>
    <dgm:cxn modelId="{89CF84A8-8E46-4EEB-8930-3B3E4AC2DB71}" type="presOf" srcId="{8C00BF94-E7B1-4FFC-B95F-A05B15F7D596}" destId="{5BF36809-CE6E-4B89-B17A-F52BDCF03C29}" srcOrd="0" destOrd="0" presId="urn:microsoft.com/office/officeart/2005/8/layout/radial5"/>
    <dgm:cxn modelId="{3DEB81A7-AE93-40F3-9514-53B9E0F69408}" type="presParOf" srcId="{5BF36809-CE6E-4B89-B17A-F52BDCF03C29}" destId="{8D4FA2F5-0CA7-40B0-B659-5C059A6BC1C6}" srcOrd="0" destOrd="0" presId="urn:microsoft.com/office/officeart/2005/8/layout/radial5"/>
    <dgm:cxn modelId="{8577787E-6746-462B-A013-E4BEC59DCBAB}" type="presParOf" srcId="{5BF36809-CE6E-4B89-B17A-F52BDCF03C29}" destId="{05C8D039-B408-424A-BD73-1909ADD3E226}" srcOrd="1" destOrd="0" presId="urn:microsoft.com/office/officeart/2005/8/layout/radial5"/>
    <dgm:cxn modelId="{69283A74-A1AF-443E-B616-C118CB7A39BF}" type="presParOf" srcId="{05C8D039-B408-424A-BD73-1909ADD3E226}" destId="{845B7243-10E2-4D32-8602-F649DFE3627E}" srcOrd="0" destOrd="0" presId="urn:microsoft.com/office/officeart/2005/8/layout/radial5"/>
    <dgm:cxn modelId="{42D6FD8E-E27F-44AC-9356-74C155D43686}" type="presParOf" srcId="{5BF36809-CE6E-4B89-B17A-F52BDCF03C29}" destId="{2731B8ED-7F52-4703-812C-FF4B82A7E7A9}" srcOrd="2" destOrd="0" presId="urn:microsoft.com/office/officeart/2005/8/layout/radial5"/>
    <dgm:cxn modelId="{3239C9B6-2AE9-4397-A193-520A25A10EC9}" type="presParOf" srcId="{5BF36809-CE6E-4B89-B17A-F52BDCF03C29}" destId="{0E316297-4405-49CA-B074-9BE962C4ACA9}" srcOrd="3" destOrd="0" presId="urn:microsoft.com/office/officeart/2005/8/layout/radial5"/>
    <dgm:cxn modelId="{EA724A19-4477-45D8-AFD4-C92F8CA83537}" type="presParOf" srcId="{0E316297-4405-49CA-B074-9BE962C4ACA9}" destId="{24652B2D-60D7-4B63-8AEB-BCB4FD1BA9FC}" srcOrd="0" destOrd="0" presId="urn:microsoft.com/office/officeart/2005/8/layout/radial5"/>
    <dgm:cxn modelId="{173568AD-5153-4C38-B233-682307D77FF8}" type="presParOf" srcId="{5BF36809-CE6E-4B89-B17A-F52BDCF03C29}" destId="{F025E747-862C-416F-97F8-6D6116AF4261}" srcOrd="4" destOrd="0" presId="urn:microsoft.com/office/officeart/2005/8/layout/radial5"/>
    <dgm:cxn modelId="{85A61750-A121-44FE-B1DB-D2F1E6B6D831}" type="presParOf" srcId="{5BF36809-CE6E-4B89-B17A-F52BDCF03C29}" destId="{D5ED894E-D6E7-4C15-AD54-5DBD16D8528A}" srcOrd="5" destOrd="0" presId="urn:microsoft.com/office/officeart/2005/8/layout/radial5"/>
    <dgm:cxn modelId="{45889BAA-A960-45FD-9688-43B1465CD00B}" type="presParOf" srcId="{D5ED894E-D6E7-4C15-AD54-5DBD16D8528A}" destId="{0509DAD7-95F6-427E-9B86-45B9FAED6662}" srcOrd="0" destOrd="0" presId="urn:microsoft.com/office/officeart/2005/8/layout/radial5"/>
    <dgm:cxn modelId="{4136120C-553E-4ABA-B517-52D854BC31B1}" type="presParOf" srcId="{5BF36809-CE6E-4B89-B17A-F52BDCF03C29}" destId="{99EBD651-1F96-475D-91BD-65F3660CEC65}" srcOrd="6" destOrd="0" presId="urn:microsoft.com/office/officeart/2005/8/layout/radial5"/>
    <dgm:cxn modelId="{62555E41-803A-4972-AEB9-963CC347D966}" type="presParOf" srcId="{5BF36809-CE6E-4B89-B17A-F52BDCF03C29}" destId="{52C260ED-62AA-41DD-B56A-17454E229EF1}" srcOrd="7" destOrd="0" presId="urn:microsoft.com/office/officeart/2005/8/layout/radial5"/>
    <dgm:cxn modelId="{48D4DE1E-3FA5-488A-B064-1161AA967F53}" type="presParOf" srcId="{52C260ED-62AA-41DD-B56A-17454E229EF1}" destId="{BDDA33B0-091A-4CE1-B277-DC193324F181}" srcOrd="0" destOrd="0" presId="urn:microsoft.com/office/officeart/2005/8/layout/radial5"/>
    <dgm:cxn modelId="{7A448934-896E-4A26-A9CB-329E6FA0F6E6}" type="presParOf" srcId="{5BF36809-CE6E-4B89-B17A-F52BDCF03C29}" destId="{4A95093A-FCED-485A-999B-60DE5E15DBA1}" srcOrd="8" destOrd="0" presId="urn:microsoft.com/office/officeart/2005/8/layout/radial5"/>
    <dgm:cxn modelId="{6B05E144-4741-4EFC-A947-EBDD7D374A8E}" type="presParOf" srcId="{5BF36809-CE6E-4B89-B17A-F52BDCF03C29}" destId="{CBC5DE9F-5AC5-459A-8B01-2F4FDF663E32}" srcOrd="9" destOrd="0" presId="urn:microsoft.com/office/officeart/2005/8/layout/radial5"/>
    <dgm:cxn modelId="{DA52F57B-9CDD-4D3C-8BA6-CABD35D8B17E}" type="presParOf" srcId="{CBC5DE9F-5AC5-459A-8B01-2F4FDF663E32}" destId="{F2E9F006-42FC-43E5-8E2A-1D2AEFC56D70}" srcOrd="0" destOrd="0" presId="urn:microsoft.com/office/officeart/2005/8/layout/radial5"/>
    <dgm:cxn modelId="{74EB4D59-D200-4E2B-A6F5-D5E5C1FAC6E0}" type="presParOf" srcId="{5BF36809-CE6E-4B89-B17A-F52BDCF03C29}" destId="{544DE39C-86E0-4BF7-8625-42C1771CABAA}" srcOrd="10" destOrd="0" presId="urn:microsoft.com/office/officeart/2005/8/layout/radial5"/>
    <dgm:cxn modelId="{8331D2F6-7A15-41CD-859F-F3226ADAB3FD}" type="presParOf" srcId="{5BF36809-CE6E-4B89-B17A-F52BDCF03C29}" destId="{4041F89A-0EAA-4068-AD30-045EE934E468}" srcOrd="11" destOrd="0" presId="urn:microsoft.com/office/officeart/2005/8/layout/radial5"/>
    <dgm:cxn modelId="{BD139B69-F46D-44AD-A5E2-5E4DFD89F5E4}" type="presParOf" srcId="{4041F89A-0EAA-4068-AD30-045EE934E468}" destId="{48BC5E34-0C63-44AF-BD72-B1AEDFB0E178}" srcOrd="0" destOrd="0" presId="urn:microsoft.com/office/officeart/2005/8/layout/radial5"/>
    <dgm:cxn modelId="{E3166831-CAE8-4B14-88DE-BCE3ABDD5B42}" type="presParOf" srcId="{5BF36809-CE6E-4B89-B17A-F52BDCF03C29}" destId="{E825E076-5ADD-4FC6-960E-43C31F9CFDC3}" srcOrd="12" destOrd="0" presId="urn:microsoft.com/office/officeart/2005/8/layout/radial5"/>
    <dgm:cxn modelId="{9BEB8166-23BB-48F7-B7BB-F23650D70AD3}" type="presParOf" srcId="{5BF36809-CE6E-4B89-B17A-F52BDCF03C29}" destId="{DAB3B966-8C22-4976-97AF-5743810728E6}" srcOrd="13" destOrd="0" presId="urn:microsoft.com/office/officeart/2005/8/layout/radial5"/>
    <dgm:cxn modelId="{693CF7A0-E98A-4A9C-8358-5179DD9F9DBC}" type="presParOf" srcId="{DAB3B966-8C22-4976-97AF-5743810728E6}" destId="{911FCB4A-443E-40CD-A2EB-9F283F8128DB}" srcOrd="0" destOrd="0" presId="urn:microsoft.com/office/officeart/2005/8/layout/radial5"/>
    <dgm:cxn modelId="{824E8DAE-AC6B-429C-94FD-EC7F386B559E}" type="presParOf" srcId="{5BF36809-CE6E-4B89-B17A-F52BDCF03C29}" destId="{0872736B-F163-4B46-ACBF-B13CB0B8703B}" srcOrd="14" destOrd="0" presId="urn:microsoft.com/office/officeart/2005/8/layout/radial5"/>
    <dgm:cxn modelId="{A0CDE82A-1626-4983-9A14-78360F92AB35}" type="presParOf" srcId="{5BF36809-CE6E-4B89-B17A-F52BDCF03C29}" destId="{64BFC57C-61B5-41D6-95C4-809DB4BABC08}" srcOrd="15" destOrd="0" presId="urn:microsoft.com/office/officeart/2005/8/layout/radial5"/>
    <dgm:cxn modelId="{EADD766B-11AB-41D3-BB25-05ACEF4C1636}" type="presParOf" srcId="{64BFC57C-61B5-41D6-95C4-809DB4BABC08}" destId="{A9174279-AEA7-4346-9DCC-C3374956FAB3}" srcOrd="0" destOrd="0" presId="urn:microsoft.com/office/officeart/2005/8/layout/radial5"/>
    <dgm:cxn modelId="{0E1287CE-2900-4A64-B934-C9E5518A7C93}" type="presParOf" srcId="{5BF36809-CE6E-4B89-B17A-F52BDCF03C29}" destId="{C79DE6AE-50BF-4F28-8BB8-2F51FFBDC42B}" srcOrd="16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FA2F5-0CA7-40B0-B659-5C059A6BC1C6}">
      <dsp:nvSpPr>
        <dsp:cNvPr id="0" name=""/>
        <dsp:cNvSpPr/>
      </dsp:nvSpPr>
      <dsp:spPr>
        <a:xfrm>
          <a:off x="3343544" y="2222248"/>
          <a:ext cx="1028111" cy="102811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Формы роботы с детьми по ПДД</a:t>
          </a:r>
          <a:endParaRPr lang="ru-RU" sz="1200" kern="1200" dirty="0"/>
        </a:p>
      </dsp:txBody>
      <dsp:txXfrm>
        <a:off x="3494107" y="2372811"/>
        <a:ext cx="726985" cy="726985"/>
      </dsp:txXfrm>
    </dsp:sp>
    <dsp:sp modelId="{05C8D039-B408-424A-BD73-1909ADD3E226}">
      <dsp:nvSpPr>
        <dsp:cNvPr id="0" name=""/>
        <dsp:cNvSpPr/>
      </dsp:nvSpPr>
      <dsp:spPr>
        <a:xfrm rot="16200000">
          <a:off x="3610503" y="1595236"/>
          <a:ext cx="494193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662937" y="1717581"/>
        <a:ext cx="389326" cy="209735"/>
      </dsp:txXfrm>
    </dsp:sp>
    <dsp:sp modelId="{2731B8ED-7F52-4703-812C-FF4B82A7E7A9}">
      <dsp:nvSpPr>
        <dsp:cNvPr id="0" name=""/>
        <dsp:cNvSpPr/>
      </dsp:nvSpPr>
      <dsp:spPr>
        <a:xfrm>
          <a:off x="3215030" y="4668"/>
          <a:ext cx="1285139" cy="1285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Целевые прогулки к светофору, перекрестку и остановке</a:t>
          </a:r>
          <a:endParaRPr lang="ru-RU" sz="900" kern="1200" dirty="0"/>
        </a:p>
      </dsp:txBody>
      <dsp:txXfrm>
        <a:off x="3403234" y="192872"/>
        <a:ext cx="908731" cy="908731"/>
      </dsp:txXfrm>
    </dsp:sp>
    <dsp:sp modelId="{0E316297-4405-49CA-B074-9BE962C4ACA9}">
      <dsp:nvSpPr>
        <dsp:cNvPr id="0" name=""/>
        <dsp:cNvSpPr/>
      </dsp:nvSpPr>
      <dsp:spPr>
        <a:xfrm rot="18900000">
          <a:off x="4293773" y="1878255"/>
          <a:ext cx="494193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309130" y="1985242"/>
        <a:ext cx="389326" cy="209735"/>
      </dsp:txXfrm>
    </dsp:sp>
    <dsp:sp modelId="{F025E747-862C-416F-97F8-6D6116AF4261}">
      <dsp:nvSpPr>
        <dsp:cNvPr id="0" name=""/>
        <dsp:cNvSpPr/>
      </dsp:nvSpPr>
      <dsp:spPr>
        <a:xfrm>
          <a:off x="4692222" y="616542"/>
          <a:ext cx="1285139" cy="1285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Различные виды ИЗО деятельности</a:t>
          </a:r>
          <a:endParaRPr lang="ru-RU" sz="900" kern="1200" dirty="0"/>
        </a:p>
      </dsp:txBody>
      <dsp:txXfrm>
        <a:off x="4880426" y="804746"/>
        <a:ext cx="908731" cy="908731"/>
      </dsp:txXfrm>
    </dsp:sp>
    <dsp:sp modelId="{D5ED894E-D6E7-4C15-AD54-5DBD16D8528A}">
      <dsp:nvSpPr>
        <dsp:cNvPr id="0" name=""/>
        <dsp:cNvSpPr/>
      </dsp:nvSpPr>
      <dsp:spPr>
        <a:xfrm>
          <a:off x="4576792" y="2561525"/>
          <a:ext cx="494193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576792" y="2631436"/>
        <a:ext cx="389326" cy="209735"/>
      </dsp:txXfrm>
    </dsp:sp>
    <dsp:sp modelId="{99EBD651-1F96-475D-91BD-65F3660CEC65}">
      <dsp:nvSpPr>
        <dsp:cNvPr id="0" name=""/>
        <dsp:cNvSpPr/>
      </dsp:nvSpPr>
      <dsp:spPr>
        <a:xfrm>
          <a:off x="5304096" y="2093734"/>
          <a:ext cx="1285139" cy="1285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Различные виды игр</a:t>
          </a:r>
          <a:endParaRPr lang="ru-RU" sz="900" kern="1200" dirty="0"/>
        </a:p>
      </dsp:txBody>
      <dsp:txXfrm>
        <a:off x="5492300" y="2281938"/>
        <a:ext cx="908731" cy="908731"/>
      </dsp:txXfrm>
    </dsp:sp>
    <dsp:sp modelId="{52C260ED-62AA-41DD-B56A-17454E229EF1}">
      <dsp:nvSpPr>
        <dsp:cNvPr id="0" name=""/>
        <dsp:cNvSpPr/>
      </dsp:nvSpPr>
      <dsp:spPr>
        <a:xfrm rot="2700000">
          <a:off x="4293773" y="3244795"/>
          <a:ext cx="494193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309130" y="3277630"/>
        <a:ext cx="389326" cy="209735"/>
      </dsp:txXfrm>
    </dsp:sp>
    <dsp:sp modelId="{4A95093A-FCED-485A-999B-60DE5E15DBA1}">
      <dsp:nvSpPr>
        <dsp:cNvPr id="0" name=""/>
        <dsp:cNvSpPr/>
      </dsp:nvSpPr>
      <dsp:spPr>
        <a:xfrm>
          <a:off x="4692222" y="3570927"/>
          <a:ext cx="1285139" cy="1285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Досуги, праздники , развлечения</a:t>
          </a:r>
          <a:endParaRPr lang="ru-RU" sz="900" kern="1200" dirty="0"/>
        </a:p>
      </dsp:txBody>
      <dsp:txXfrm>
        <a:off x="4880426" y="3759131"/>
        <a:ext cx="908731" cy="908731"/>
      </dsp:txXfrm>
    </dsp:sp>
    <dsp:sp modelId="{CBC5DE9F-5AC5-459A-8B01-2F4FDF663E32}">
      <dsp:nvSpPr>
        <dsp:cNvPr id="0" name=""/>
        <dsp:cNvSpPr/>
      </dsp:nvSpPr>
      <dsp:spPr>
        <a:xfrm rot="5400000">
          <a:off x="3610503" y="3527814"/>
          <a:ext cx="494193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662937" y="3545292"/>
        <a:ext cx="389326" cy="209735"/>
      </dsp:txXfrm>
    </dsp:sp>
    <dsp:sp modelId="{544DE39C-86E0-4BF7-8625-42C1771CABAA}">
      <dsp:nvSpPr>
        <dsp:cNvPr id="0" name=""/>
        <dsp:cNvSpPr/>
      </dsp:nvSpPr>
      <dsp:spPr>
        <a:xfrm>
          <a:off x="3215030" y="4182800"/>
          <a:ext cx="1285139" cy="1285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Рассказы воспитателя, чтение </a:t>
          </a:r>
          <a:r>
            <a:rPr lang="ru-RU" sz="900" kern="1200" dirty="0" err="1" smtClean="0"/>
            <a:t>худ.литературы</a:t>
          </a:r>
          <a:endParaRPr lang="ru-RU" sz="900" kern="1200" dirty="0"/>
        </a:p>
      </dsp:txBody>
      <dsp:txXfrm>
        <a:off x="3403234" y="4371004"/>
        <a:ext cx="908731" cy="908731"/>
      </dsp:txXfrm>
    </dsp:sp>
    <dsp:sp modelId="{4041F89A-0EAA-4068-AD30-045EE934E468}">
      <dsp:nvSpPr>
        <dsp:cNvPr id="0" name=""/>
        <dsp:cNvSpPr/>
      </dsp:nvSpPr>
      <dsp:spPr>
        <a:xfrm rot="8100000">
          <a:off x="2927233" y="3244795"/>
          <a:ext cx="494193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3016743" y="3277630"/>
        <a:ext cx="389326" cy="209735"/>
      </dsp:txXfrm>
    </dsp:sp>
    <dsp:sp modelId="{E825E076-5ADD-4FC6-960E-43C31F9CFDC3}">
      <dsp:nvSpPr>
        <dsp:cNvPr id="0" name=""/>
        <dsp:cNvSpPr/>
      </dsp:nvSpPr>
      <dsp:spPr>
        <a:xfrm>
          <a:off x="1737837" y="3570927"/>
          <a:ext cx="1285139" cy="1285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Рассматривание дидактических картинок и иллюстраций</a:t>
          </a:r>
          <a:endParaRPr lang="ru-RU" sz="900" kern="1200" dirty="0"/>
        </a:p>
      </dsp:txBody>
      <dsp:txXfrm>
        <a:off x="1926041" y="3759131"/>
        <a:ext cx="908731" cy="908731"/>
      </dsp:txXfrm>
    </dsp:sp>
    <dsp:sp modelId="{DAB3B966-8C22-4976-97AF-5743810728E6}">
      <dsp:nvSpPr>
        <dsp:cNvPr id="0" name=""/>
        <dsp:cNvSpPr/>
      </dsp:nvSpPr>
      <dsp:spPr>
        <a:xfrm rot="10800000">
          <a:off x="2644213" y="2561525"/>
          <a:ext cx="494193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749080" y="2631436"/>
        <a:ext cx="389326" cy="209735"/>
      </dsp:txXfrm>
    </dsp:sp>
    <dsp:sp modelId="{0872736B-F163-4B46-ACBF-B13CB0B8703B}">
      <dsp:nvSpPr>
        <dsp:cNvPr id="0" name=""/>
        <dsp:cNvSpPr/>
      </dsp:nvSpPr>
      <dsp:spPr>
        <a:xfrm>
          <a:off x="1125964" y="2093734"/>
          <a:ext cx="1285139" cy="1285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Беседы и разговоры по ПДД</a:t>
          </a:r>
          <a:endParaRPr lang="ru-RU" sz="900" kern="1200" dirty="0"/>
        </a:p>
      </dsp:txBody>
      <dsp:txXfrm>
        <a:off x="1314168" y="2281938"/>
        <a:ext cx="908731" cy="908731"/>
      </dsp:txXfrm>
    </dsp:sp>
    <dsp:sp modelId="{64BFC57C-61B5-41D6-95C4-809DB4BABC08}">
      <dsp:nvSpPr>
        <dsp:cNvPr id="0" name=""/>
        <dsp:cNvSpPr/>
      </dsp:nvSpPr>
      <dsp:spPr>
        <a:xfrm rot="13553109">
          <a:off x="2921290" y="1858201"/>
          <a:ext cx="508775" cy="3495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3010222" y="1965756"/>
        <a:ext cx="403908" cy="209735"/>
      </dsp:txXfrm>
    </dsp:sp>
    <dsp:sp modelId="{C79DE6AE-50BF-4F28-8BB8-2F51FFBDC42B}">
      <dsp:nvSpPr>
        <dsp:cNvPr id="0" name=""/>
        <dsp:cNvSpPr/>
      </dsp:nvSpPr>
      <dsp:spPr>
        <a:xfrm>
          <a:off x="1741681" y="574145"/>
          <a:ext cx="1285139" cy="1285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Наблюдения за транспортом и пешеходами</a:t>
          </a:r>
          <a:endParaRPr lang="ru-RU" sz="900" kern="1200" dirty="0"/>
        </a:p>
      </dsp:txBody>
      <dsp:txXfrm>
        <a:off x="1929885" y="762349"/>
        <a:ext cx="908731" cy="9087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2BF00-5D5F-40B7-ADDD-275894A54D01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CE3B7-9A93-47D7-B3D9-06582045D4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8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0CE3B7-9A93-47D7-B3D9-06582045D41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606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6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4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712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32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036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10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00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8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788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5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9E0D-707C-4938-B3E1-43E233C39B5A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158E5-2D8B-4D1C-B6AE-91FC8A72B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205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5713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авила дорожного движения для школьников / МБОУ &quot;Ухманская СОШ&quot; Канашского района / Портал образования Ч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26522"/>
            <a:ext cx="1800200" cy="227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95537" y="1628800"/>
            <a:ext cx="7704855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/>
              <a:t>Система работы МБДОУ № 21 «Гвоздика» </a:t>
            </a:r>
            <a:endParaRPr lang="ru-RU" sz="3200" dirty="0"/>
          </a:p>
          <a:p>
            <a:r>
              <a:rPr lang="ru-RU" sz="3200" b="1" dirty="0"/>
              <a:t>по обучению дошкольников </a:t>
            </a:r>
            <a:endParaRPr lang="ru-RU" sz="3200" b="1" dirty="0" smtClean="0"/>
          </a:p>
          <a:p>
            <a:r>
              <a:rPr lang="ru-RU" sz="3200" b="1" dirty="0" smtClean="0"/>
              <a:t>правилам </a:t>
            </a:r>
            <a:r>
              <a:rPr lang="ru-RU" sz="3200" b="1" dirty="0"/>
              <a:t>дорожного движения и </a:t>
            </a:r>
            <a:endParaRPr lang="ru-RU" sz="3200" b="1" dirty="0" smtClean="0"/>
          </a:p>
          <a:p>
            <a:r>
              <a:rPr lang="ru-RU" sz="3200" b="1" dirty="0" smtClean="0"/>
              <a:t>предупреждению </a:t>
            </a:r>
            <a:r>
              <a:rPr lang="ru-RU" sz="3200" b="1" dirty="0"/>
              <a:t>детского </a:t>
            </a:r>
            <a:endParaRPr lang="ru-RU" sz="3200" b="1" dirty="0" smtClean="0"/>
          </a:p>
          <a:p>
            <a:r>
              <a:rPr lang="ru-RU" sz="3200" b="1" dirty="0" smtClean="0"/>
              <a:t>дорожно-транспортного травматизма</a:t>
            </a:r>
            <a:endParaRPr lang="ru-RU" sz="3200" dirty="0"/>
          </a:p>
          <a:p>
            <a:endParaRPr lang="ru-RU" sz="20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419872" y="4941168"/>
            <a:ext cx="511256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 smtClean="0"/>
              <a:t>Автор: Ионина Любовь Михайловна</a:t>
            </a:r>
            <a:endParaRPr lang="en-US" sz="2400" b="1" dirty="0"/>
          </a:p>
          <a:p>
            <a:pPr algn="r"/>
            <a:r>
              <a:rPr lang="ru-RU" sz="2400" b="1" dirty="0" smtClean="0"/>
              <a:t>воспитатель, высшая кв. категория</a:t>
            </a:r>
            <a:endParaRPr lang="ru-RU" sz="2400" b="1" dirty="0"/>
          </a:p>
          <a:p>
            <a:pPr algn="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88965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497054" y="476672"/>
            <a:ext cx="8148569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Целевые прогулки и экскурсии</a:t>
            </a:r>
            <a:endParaRPr lang="ru-RU" dirty="0"/>
          </a:p>
        </p:txBody>
      </p:sp>
      <p:pic>
        <p:nvPicPr>
          <p:cNvPr id="3074" name="Picture 2" descr="C:\Users\Асус\Pictures\img0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21" y="1844824"/>
            <a:ext cx="5968958" cy="3956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75906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242" y="-1647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3568" y="332656"/>
            <a:ext cx="6881936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Предметно-развивающая среда в группах</a:t>
            </a:r>
            <a:endParaRPr lang="ru-RU" sz="2400" dirty="0"/>
          </a:p>
        </p:txBody>
      </p:sp>
      <p:pic>
        <p:nvPicPr>
          <p:cNvPr id="3076" name="Picture 4" descr="C:\Users\Асус\Pictures\img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48082"/>
            <a:ext cx="5141816" cy="3435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Рисунок 5" descr="C:\Users\Admin\Desktop\IMG_107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124743"/>
            <a:ext cx="4752528" cy="3384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9372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Admin\Desktop\IMG_107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81471"/>
            <a:ext cx="3384376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C:\Users\Admin\Desktop\IMG_107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187485"/>
            <a:ext cx="3816424" cy="2481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Admin\Desktop\IMG_107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88640"/>
            <a:ext cx="2962275" cy="2220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Admin\Desktop\IMG_107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56993" y="2273781"/>
            <a:ext cx="3724275" cy="2792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4513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25349" y="18757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497054" y="476672"/>
            <a:ext cx="8148569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Методы активации родителей</a:t>
            </a:r>
            <a:endParaRPr lang="ru-RU" dirty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97054" y="1340768"/>
            <a:ext cx="74676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Обсуждение разных точек зрения по профилактике детского травматизма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Решение проблемных задач  в воспитании  и формировании навыков безопасного поведения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Ролевое проигрывание ситуаций.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Тренинговые игровые упражнения и задания.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Анализ родителями и педагогами поведения ребенка на улице 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Обращение к опыту родителей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Привлечение к активной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2555592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сус\Documents\пдд\17f5dbfcf3f968c062ea8a6da59d3a7e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3585502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17" y="3212976"/>
            <a:ext cx="3950128" cy="3062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Асус\Pictures\P103039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192" y="1001039"/>
            <a:ext cx="3383713" cy="25377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395536" y="260648"/>
            <a:ext cx="8250087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 smtClean="0"/>
              <a:t>Родительские собрания, консультации, семинары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64679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сус\Documents\пдд\17f5dbfcf3f968c062ea8a6da59d3a7e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5119308" cy="3212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497054" y="476672"/>
            <a:ext cx="8148569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Совместные акции</a:t>
            </a:r>
            <a:endParaRPr lang="ru-RU" dirty="0"/>
          </a:p>
        </p:txBody>
      </p:sp>
      <p:pic>
        <p:nvPicPr>
          <p:cNvPr id="4110" name="Picture 14" descr="Наша жизнь Детский сад &quot;Матрёшка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265" y="3717032"/>
            <a:ext cx="3695733" cy="27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332657"/>
            <a:ext cx="2880320" cy="370326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>
            <a:solidFill>
              <a:srgbClr val="FF0000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52347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сус\Documents\пдд\17f5dbfcf3f968c062ea8a6da59d3a7e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497054" y="476672"/>
            <a:ext cx="8148569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Совместное творчество родителей и детей</a:t>
            </a:r>
            <a:endParaRPr lang="ru-RU" dirty="0"/>
          </a:p>
        </p:txBody>
      </p:sp>
      <p:pic>
        <p:nvPicPr>
          <p:cNvPr id="2050" name="Picture 2" descr="C:\Users\Асус\Pictures\пдд\поделка-пдд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581128"/>
            <a:ext cx="2613388" cy="1960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C:\Users\Асус\Pictures\P10304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49037"/>
            <a:ext cx="3456331" cy="2592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732" y="1412776"/>
            <a:ext cx="2828891" cy="20707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8" name="Picture 10" descr="C:\Users\Асус\Documents\пдд\поделки и рисунки по пдд\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16" y="2448143"/>
            <a:ext cx="2280907" cy="1668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Асус\Pictures\P103038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38983" y="1557561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29628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C:\Users\Асус\Documents\пдд\17f5dbfcf3f968c062ea8a6da59d3a7e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4395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сус\Pictures\img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9138"/>
            <a:ext cx="7200282" cy="525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54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043608" y="2348880"/>
            <a:ext cx="7560840" cy="25202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       </a:t>
            </a:r>
            <a:r>
              <a:rPr lang="ru-RU" sz="2200" dirty="0"/>
              <a:t>   </a:t>
            </a:r>
            <a:r>
              <a:rPr lang="ru-RU" sz="2200" b="1" u="sng" dirty="0"/>
              <a:t>Задачи</a:t>
            </a:r>
            <a:r>
              <a:rPr lang="ru-RU" sz="2200" b="1" dirty="0"/>
              <a:t>:</a:t>
            </a:r>
            <a:endParaRPr lang="ru-RU" sz="2200" dirty="0"/>
          </a:p>
          <a:p>
            <a:r>
              <a:rPr lang="ru-RU" sz="2200" dirty="0" smtClean="0"/>
              <a:t>Создать </a:t>
            </a:r>
            <a:r>
              <a:rPr lang="ru-RU" sz="2200" dirty="0"/>
              <a:t>в педагогическом коллективе атмосферу значимости по проблеме «Предупреждение детского дорожно-транспортного травматизма».</a:t>
            </a:r>
          </a:p>
          <a:p>
            <a:r>
              <a:rPr lang="ru-RU" sz="2200" dirty="0" smtClean="0"/>
              <a:t>Повысить </a:t>
            </a:r>
            <a:r>
              <a:rPr lang="ru-RU" sz="2200" dirty="0"/>
              <a:t>уровень профессиональной компетентности педагогов.</a:t>
            </a:r>
          </a:p>
          <a:p>
            <a:r>
              <a:rPr lang="ru-RU" sz="2200" dirty="0" smtClean="0"/>
              <a:t>Формировать </a:t>
            </a:r>
            <a:r>
              <a:rPr lang="ru-RU" sz="2200" dirty="0"/>
              <a:t>у детей практические навыки поведения в различных ситуациях дорожного и железнодорожного движения и соответствующую модель поведения.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971600" y="116632"/>
            <a:ext cx="7776864" cy="2088232"/>
          </a:xfrm>
        </p:spPr>
        <p:txBody>
          <a:bodyPr>
            <a:normAutofit/>
          </a:bodyPr>
          <a:lstStyle/>
          <a:p>
            <a:r>
              <a:rPr lang="ru-RU" sz="2000" dirty="0"/>
              <a:t>        </a:t>
            </a:r>
            <a:r>
              <a:rPr lang="ru-RU" sz="2000" u="sng" dirty="0"/>
              <a:t>Цель </a:t>
            </a:r>
            <a:r>
              <a:rPr lang="ru-RU" sz="2000" u="sng" dirty="0" smtClean="0"/>
              <a:t>работы</a:t>
            </a:r>
            <a:r>
              <a:rPr lang="ru-RU" sz="2000" dirty="0"/>
              <a:t>: </a:t>
            </a:r>
            <a:r>
              <a:rPr lang="ru-RU" sz="2000" b="0" dirty="0"/>
              <a:t>создание в ДОУ условий, оптимально обеспечивающих процесс обучения дошкольников правилам дорожного движения и формирование у них необходимых умений и навыков адекватно действовать в чрезвычайных ситуациях, выработке положительных, устойчивых привычек безопасного поведения на улицах и дорогах</a:t>
            </a:r>
            <a:r>
              <a:rPr lang="ru-RU" sz="2000" b="0" dirty="0" smtClean="0"/>
              <a:t>.</a:t>
            </a:r>
            <a:endParaRPr lang="ru-RU" sz="2000" b="0" dirty="0"/>
          </a:p>
        </p:txBody>
      </p:sp>
      <p:pic>
        <p:nvPicPr>
          <p:cNvPr id="11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1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5"/>
          <p:cNvSpPr>
            <a:spLocks noGrp="1"/>
          </p:cNvSpPr>
          <p:nvPr>
            <p:ph sz="half" idx="2"/>
          </p:nvPr>
        </p:nvSpPr>
        <p:spPr>
          <a:xfrm>
            <a:off x="323528" y="4653136"/>
            <a:ext cx="8424936" cy="1800200"/>
          </a:xfrm>
        </p:spPr>
        <p:txBody>
          <a:bodyPr>
            <a:normAutofit fontScale="92500" lnSpcReduction="20000"/>
          </a:bodyPr>
          <a:lstStyle/>
          <a:p>
            <a:r>
              <a:rPr lang="ru-RU" sz="2200" dirty="0" smtClean="0"/>
              <a:t>Активизировать </a:t>
            </a:r>
            <a:r>
              <a:rPr lang="ru-RU" sz="2200" dirty="0"/>
              <a:t>внимание родительской общественности к решению задач по обучению детей дорожной азбуке.</a:t>
            </a:r>
          </a:p>
          <a:p>
            <a:r>
              <a:rPr lang="ru-RU" sz="2200" dirty="0" smtClean="0"/>
              <a:t>Организовать </a:t>
            </a:r>
            <a:r>
              <a:rPr lang="ru-RU" sz="2200" dirty="0"/>
              <a:t>и периодически обновлять предметно – развивающую среду в ДОУ по проблеме.</a:t>
            </a:r>
          </a:p>
          <a:p>
            <a:r>
              <a:rPr lang="ru-RU" sz="2200" dirty="0" smtClean="0"/>
              <a:t>Привлечь </a:t>
            </a:r>
            <a:r>
              <a:rPr lang="ru-RU" sz="2200" dirty="0"/>
              <a:t>к взаимодействию органы образования, здравоохранения, ГИБДД.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3" name="Текст 6"/>
          <p:cNvSpPr txBox="1">
            <a:spLocks/>
          </p:cNvSpPr>
          <p:nvPr/>
        </p:nvSpPr>
        <p:spPr>
          <a:xfrm>
            <a:off x="323528" y="269032"/>
            <a:ext cx="6984776" cy="1863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        </a:t>
            </a:r>
            <a:r>
              <a:rPr lang="ru-RU" sz="2000" u="sng" dirty="0" smtClean="0"/>
              <a:t>Цель работы</a:t>
            </a:r>
            <a:r>
              <a:rPr lang="ru-RU" sz="2000" dirty="0" smtClean="0"/>
              <a:t>: </a:t>
            </a:r>
            <a:r>
              <a:rPr lang="ru-RU" sz="2000" b="0" dirty="0" smtClean="0"/>
              <a:t>создание в ДОУ условий, оптимально обеспечивающих процесс обучения дошкольников правилам дорожного движения и формирование у них необходимых умений и навыков адекватно действовать в чрезвычайных ситуациях, выработке положительных, устойчивых привычек безопасного поведения на улицах и дорогах.</a:t>
            </a:r>
            <a:endParaRPr lang="ru-RU" sz="2000" b="0" dirty="0"/>
          </a:p>
        </p:txBody>
      </p:sp>
      <p:sp>
        <p:nvSpPr>
          <p:cNvPr id="14" name="Объект 5"/>
          <p:cNvSpPr>
            <a:spLocks noGrp="1"/>
          </p:cNvSpPr>
          <p:nvPr>
            <p:ph sz="half" idx="2"/>
          </p:nvPr>
        </p:nvSpPr>
        <p:spPr>
          <a:xfrm>
            <a:off x="317419" y="2132856"/>
            <a:ext cx="8280920" cy="25922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       </a:t>
            </a:r>
            <a:r>
              <a:rPr lang="ru-RU" sz="2200" dirty="0"/>
              <a:t>   </a:t>
            </a:r>
            <a:r>
              <a:rPr lang="ru-RU" sz="2200" b="1" u="sng" dirty="0"/>
              <a:t>Задачи</a:t>
            </a:r>
            <a:r>
              <a:rPr lang="ru-RU" sz="2200" b="1" dirty="0"/>
              <a:t>:</a:t>
            </a:r>
            <a:endParaRPr lang="ru-RU" sz="2200" dirty="0"/>
          </a:p>
          <a:p>
            <a:r>
              <a:rPr lang="ru-RU" sz="2200" dirty="0" smtClean="0"/>
              <a:t>Создать </a:t>
            </a:r>
            <a:r>
              <a:rPr lang="ru-RU" sz="2200" dirty="0"/>
              <a:t>в педагогическом коллективе атмосферу значимости по проблеме «Предупреждение детского дорожно-транспортного травматизма».</a:t>
            </a:r>
          </a:p>
          <a:p>
            <a:r>
              <a:rPr lang="ru-RU" sz="2200" dirty="0" smtClean="0"/>
              <a:t>Повысить </a:t>
            </a:r>
            <a:r>
              <a:rPr lang="ru-RU" sz="2200" dirty="0"/>
              <a:t>уровень профессиональной компетентности педагогов.</a:t>
            </a:r>
          </a:p>
          <a:p>
            <a:r>
              <a:rPr lang="ru-RU" sz="2200" dirty="0" smtClean="0"/>
              <a:t>Формировать </a:t>
            </a:r>
            <a:r>
              <a:rPr lang="ru-RU" sz="2200" dirty="0"/>
              <a:t>у детей практические навыки поведения в различных ситуациях дорожного и железнодорожного движения и соответствующую модель поведения.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493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9254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95536" y="413918"/>
            <a:ext cx="7715201" cy="6048672"/>
          </a:xfrm>
        </p:spPr>
        <p:txBody>
          <a:bodyPr>
            <a:normAutofit fontScale="70000" lnSpcReduction="20000"/>
          </a:bodyPr>
          <a:lstStyle/>
          <a:p>
            <a:pPr marL="0" indent="531813">
              <a:buNone/>
            </a:pPr>
            <a:r>
              <a:rPr lang="ru-RU" sz="2800" b="1" dirty="0"/>
              <a:t>Принципы организации образовательного процесса</a:t>
            </a:r>
            <a:r>
              <a:rPr lang="ru-RU" sz="2800" b="1" dirty="0" smtClean="0"/>
              <a:t>:</a:t>
            </a:r>
          </a:p>
          <a:p>
            <a:pPr marL="0" indent="531813">
              <a:buNone/>
            </a:pPr>
            <a:endParaRPr lang="ru-RU" sz="1100" dirty="0"/>
          </a:p>
          <a:p>
            <a:r>
              <a:rPr lang="ru-RU" sz="2800" dirty="0" smtClean="0"/>
              <a:t>Последовательности </a:t>
            </a:r>
            <a:r>
              <a:rPr lang="ru-RU" sz="2800" dirty="0"/>
              <a:t>– любая новая ступень в обучении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   </a:t>
            </a:r>
            <a:r>
              <a:rPr lang="ru-RU" sz="2800" dirty="0" smtClean="0"/>
              <a:t>ребёнка </a:t>
            </a:r>
            <a:r>
              <a:rPr lang="ru-RU" sz="2800" dirty="0"/>
              <a:t>опирается на уже освоенное в предыдущем.</a:t>
            </a:r>
          </a:p>
          <a:p>
            <a:r>
              <a:rPr lang="ru-RU" sz="2800" dirty="0" smtClean="0"/>
              <a:t>Наглядности </a:t>
            </a:r>
            <a:r>
              <a:rPr lang="ru-RU" sz="2800" dirty="0"/>
              <a:t>– дети должны сами все увидеть, услышать, потрогать и тем самым реализовать стремление к познанию.</a:t>
            </a:r>
          </a:p>
          <a:p>
            <a:r>
              <a:rPr lang="ru-RU" sz="2800" dirty="0" smtClean="0"/>
              <a:t>Деятельности </a:t>
            </a:r>
            <a:r>
              <a:rPr lang="ru-RU" sz="2800" dirty="0"/>
              <a:t>– включение ребёнка в игровую, познавательную, поисковую деятельность с целью стимулирования активной жизненной позиции.</a:t>
            </a:r>
          </a:p>
          <a:p>
            <a:r>
              <a:rPr lang="ru-RU" sz="2800" dirty="0" smtClean="0"/>
              <a:t>Интеграции </a:t>
            </a:r>
            <a:r>
              <a:rPr lang="ru-RU" sz="2800" dirty="0"/>
              <a:t>– </a:t>
            </a:r>
            <a:r>
              <a:rPr lang="ru-RU" sz="2800" dirty="0" err="1"/>
              <a:t>интегративность</a:t>
            </a:r>
            <a:r>
              <a:rPr lang="ru-RU" sz="2800" dirty="0"/>
              <a:t> всех видов детской деятельности, реализующихся в образовательном процессе.</a:t>
            </a:r>
          </a:p>
          <a:p>
            <a:r>
              <a:rPr lang="ru-RU" sz="2800" dirty="0" smtClean="0"/>
              <a:t>Дифференцированного </a:t>
            </a:r>
            <a:r>
              <a:rPr lang="ru-RU" sz="2800" dirty="0"/>
              <a:t>подхода – решаются задачи эффективной педагогической помощи детям в совершенствовании их личности, способствует созданию специальных педагогических ситуаций, помогающих раскрыть психофизические, личностные способности и возможности воспитанников.</a:t>
            </a:r>
          </a:p>
          <a:p>
            <a:r>
              <a:rPr lang="ru-RU" sz="2800" dirty="0" smtClean="0"/>
              <a:t>Возрастной </a:t>
            </a:r>
            <a:r>
              <a:rPr lang="ru-RU" sz="2800" dirty="0" err="1"/>
              <a:t>адресованности</a:t>
            </a:r>
            <a:r>
              <a:rPr lang="ru-RU" sz="2800" dirty="0"/>
              <a:t> – одно и то же содержание используется для работы в разных группах с усложнением соответствующим возрастным особенностям детей.</a:t>
            </a:r>
          </a:p>
          <a:p>
            <a:r>
              <a:rPr lang="ru-RU" sz="2800" dirty="0" smtClean="0"/>
              <a:t>Преемственности </a:t>
            </a:r>
            <a:r>
              <a:rPr lang="ru-RU" sz="2800" dirty="0"/>
              <a:t>взаимодействия с ребёнком в условиях дошкольного учреждения и семьи – ничто не убеждает лучше примера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106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056784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Calibri" panose="020F0502020204030204" pitchFamily="34" charset="0"/>
                <a:cs typeface="Times New Roman" pitchFamily="18" charset="0"/>
              </a:rPr>
              <a:t>Три аспекта взаимодействия ребенка с транспортной системой города</a:t>
            </a:r>
            <a:endParaRPr lang="ru-RU" sz="2400" b="1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1340768"/>
            <a:ext cx="4536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latin typeface="Calibri" panose="020F0502020204030204" pitchFamily="34" charset="0"/>
                <a:cs typeface="Times New Roman" pitchFamily="18" charset="0"/>
              </a:rPr>
              <a:t>Ребенок-пешеход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latin typeface="Calibri" panose="020F0502020204030204" pitchFamily="34" charset="0"/>
                <a:cs typeface="Times New Roman" pitchFamily="18" charset="0"/>
              </a:rPr>
              <a:t>Ребенок пассажир городского транспорта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latin typeface="Calibri" panose="020F0502020204030204" pitchFamily="34" charset="0"/>
                <a:cs typeface="Times New Roman" pitchFamily="18" charset="0"/>
              </a:rPr>
              <a:t>Ребенок водитель детских транспортных средств (велосипед, самокат, снегокат)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208" y="2276872"/>
            <a:ext cx="3397452" cy="4239245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9365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1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755576" y="476673"/>
            <a:ext cx="7931225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  </a:t>
            </a:r>
            <a:r>
              <a:rPr lang="ru-RU" sz="2000" dirty="0"/>
              <a:t>Методы и технологии, применяемые с детьми:</a:t>
            </a:r>
            <a:endParaRPr lang="ru-RU" sz="2000" dirty="0" smtClean="0"/>
          </a:p>
          <a:p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052736"/>
            <a:ext cx="6759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Интерактивный </a:t>
            </a:r>
            <a:r>
              <a:rPr lang="ru-RU" dirty="0"/>
              <a:t>метод обучения.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Моделирование </a:t>
            </a:r>
            <a:r>
              <a:rPr lang="ru-RU" dirty="0"/>
              <a:t>опасных и безопасных дорожных ситуаций.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Личностно-ориентированная </a:t>
            </a:r>
            <a:r>
              <a:rPr lang="ru-RU" dirty="0"/>
              <a:t>технология.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Технология </a:t>
            </a:r>
            <a:r>
              <a:rPr lang="ru-RU" dirty="0"/>
              <a:t>игрового обучения.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Метод </a:t>
            </a:r>
            <a:r>
              <a:rPr lang="ru-RU" dirty="0"/>
              <a:t>наблюдения и беседы.</a:t>
            </a:r>
          </a:p>
        </p:txBody>
      </p:sp>
      <p:pic>
        <p:nvPicPr>
          <p:cNvPr id="1027" name="Picture 3" descr="C:\Users\Асус\Pictures\img02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228" y="2780928"/>
            <a:ext cx="5269540" cy="3471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3264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сус\Documents\пдд\17f5dbfcf3f968c062ea8a6da59d3a7e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662" y="-483"/>
            <a:ext cx="9144000" cy="685848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497054" y="476672"/>
            <a:ext cx="8148569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/>
              <a:t>Формы работы с детьми по ПДД</a:t>
            </a:r>
            <a:endParaRPr lang="ru-RU" dirty="0"/>
          </a:p>
        </p:txBody>
      </p:sp>
      <p:graphicFrame>
        <p:nvGraphicFramePr>
          <p:cNvPr id="9" name="Содержимое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19908009"/>
              </p:ext>
            </p:extLst>
          </p:nvPr>
        </p:nvGraphicFramePr>
        <p:xfrm>
          <a:off x="497054" y="1196752"/>
          <a:ext cx="7715200" cy="5472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1465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Асус\Documents\пдд\ПДД\фото пдд\IMG_10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716" y="2636912"/>
            <a:ext cx="5105541" cy="38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C:\Users\Асус\Documents\пдд\ПДД\фото пдд\IMG_10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059" y="389421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1560" y="332657"/>
            <a:ext cx="8075240" cy="6480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Игровая деятельность</a:t>
            </a:r>
            <a:endParaRPr lang="ru-RU" dirty="0"/>
          </a:p>
        </p:txBody>
      </p:sp>
      <p:pic>
        <p:nvPicPr>
          <p:cNvPr id="4098" name="Picture 2" descr="C:\Users\Асус\Pictures\img0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4211960" cy="3131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6476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сус\Documents\пдд\17f5dbfcf3f968c062ea8a6da59d3a7e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395536" y="476672"/>
            <a:ext cx="8250087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 smtClean="0"/>
              <a:t>Организованная образовательная деятельность</a:t>
            </a:r>
            <a:endParaRPr lang="ru-RU" sz="2400" dirty="0"/>
          </a:p>
        </p:txBody>
      </p:sp>
      <p:pic>
        <p:nvPicPr>
          <p:cNvPr id="2050" name="Picture 2" descr="C:\Users\Асус\Pictures\P10303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68885"/>
            <a:ext cx="4619151" cy="2985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Объект 7" descr="C:\Users\Вера\Desktop\Внимание дети 2\IMG_20140922_154909.jpg"/>
          <p:cNvPicPr>
            <a:picLocks noGrp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4347219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4227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Асус\Documents\пдд\17f5dbfcf3f968c062ea8a6da59d3a7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7054" y="476672"/>
            <a:ext cx="8148569" cy="5760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Праздники и развлечения</a:t>
            </a:r>
            <a:endParaRPr lang="ru-RU" dirty="0"/>
          </a:p>
        </p:txBody>
      </p:sp>
      <p:pic>
        <p:nvPicPr>
          <p:cNvPr id="6146" name="Picture 2" descr="C:\Users\Асус\Pictures\DSC02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5" y="3414602"/>
            <a:ext cx="4440493" cy="33303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 descr="C:\Users\Асус\Pictures\DSC020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3363096" cy="5227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 descr="C:\Users\Асус\Pictures\DSC020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86516"/>
            <a:ext cx="4205397" cy="3191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295482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383</Words>
  <Application>Microsoft Office PowerPoint</Application>
  <PresentationFormat>Экран (4:3)</PresentationFormat>
  <Paragraphs>67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Три аспекта взаимодействия ребенка с транспортной системой города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Асус</dc:creator>
  <cp:lastModifiedBy>Асус</cp:lastModifiedBy>
  <cp:revision>32</cp:revision>
  <dcterms:created xsi:type="dcterms:W3CDTF">2014-12-10T04:26:28Z</dcterms:created>
  <dcterms:modified xsi:type="dcterms:W3CDTF">2014-12-15T19:29:12Z</dcterms:modified>
</cp:coreProperties>
</file>